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84" r:id="rId1"/>
  </p:sldMasterIdLst>
  <p:sldIdLst>
    <p:sldId id="257" r:id="rId2"/>
    <p:sldId id="265" r:id="rId3"/>
    <p:sldId id="259" r:id="rId4"/>
    <p:sldId id="266" r:id="rId5"/>
    <p:sldId id="267" r:id="rId6"/>
    <p:sldId id="258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272" y="108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viewProps" Target="viewProps.xml"  /><Relationship Id="rId11" Type="http://schemas.openxmlformats.org/officeDocument/2006/relationships/theme" Target="theme/theme1.xml"  /><Relationship Id="rId12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presProps" Target="presProp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9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0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4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6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1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7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6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8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7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71537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2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hyperlink" Target="mailto:hsk@kau.ac.kr" TargetMode="External"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57658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3442905"/>
            <a:ext cx="9144000" cy="25578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500">
                <a:solidFill>
                  <a:prstClr val="black">
                    <a:lumMod val="75000"/>
                    <a:lumOff val="25000"/>
                  </a:prstClr>
                </a:solidFill>
              </a:rPr>
              <a:t>한국항공대학교 교수학습센터</a:t>
            </a:r>
            <a:endParaRPr lang="ko-KR" altLang="en-US" sz="150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defRPr/>
            </a:pPr>
            <a:endParaRPr lang="en-US" altLang="ko-KR" sz="150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defRPr/>
            </a:pPr>
            <a:r>
              <a:rPr lang="en-US" altLang="ko-KR" sz="1500">
                <a:solidFill>
                  <a:prstClr val="black">
                    <a:lumMod val="75000"/>
                    <a:lumOff val="25000"/>
                  </a:prstClr>
                </a:solidFill>
              </a:rPr>
              <a:t>Center for Teaching and Learning</a:t>
            </a:r>
            <a:endParaRPr lang="ko-KR" altLang="en-US" sz="150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34706" y="1799627"/>
            <a:ext cx="7429499" cy="124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600" b="1" kern="0">
                <a:solidFill>
                  <a:prstClr val="white"/>
                </a:solidFill>
              </a:rPr>
              <a:t>2025</a:t>
            </a:r>
            <a:r>
              <a:rPr lang="ko-KR" altLang="en-US" sz="3600" b="1" kern="0">
                <a:solidFill>
                  <a:prstClr val="white"/>
                </a:solidFill>
              </a:rPr>
              <a:t>학년도 신임교원 멘토링</a:t>
            </a:r>
            <a:endParaRPr lang="ko-KR" altLang="en-US" sz="3600" b="1" kern="0">
              <a:solidFill>
                <a:prstClr val="white"/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xmlns:mc="http://schemas.openxmlformats.org/markup-compatibility/2006" xmlns:hp="http://schemas.haansoft.com/office/presentation/8.0" lang="ko-KR" altLang="en-US" sz="1500" b="1" kern="0" mc:Ignorable="hp" hp:hslEmbossed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신임교원의 교수역량 강화와 성공적인 대학 정착을 위한 프로그램</a:t>
            </a:r>
            <a:endParaRPr xmlns:mc="http://schemas.openxmlformats.org/markup-compatibility/2006" xmlns:hp="http://schemas.haansoft.com/office/presentation/8.0" lang="ko-KR" altLang="en-US" sz="8625" b="1" kern="0" mc:Ignorable="hp" hp:hslEmbossed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reeform: Shap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en-US"/>
          </a:p>
        </p:txBody>
      </p:sp>
      <p:sp>
        <p:nvSpPr>
          <p:cNvPr id="51" name="Isosceles Triangl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982258" y="6115501"/>
            <a:ext cx="1120884" cy="742499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Isosceles Tri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703060" y="6453143"/>
            <a:ext cx="611177" cy="404857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직사각형 1"/>
          <p:cNvSpPr/>
          <p:nvPr/>
        </p:nvSpPr>
        <p:spPr>
          <a:xfrm>
            <a:off x="1814274" y="1041980"/>
            <a:ext cx="5550787" cy="124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b="1" kern="0"/>
              <a:t>             신임교수와 선배교수가 함께하는 </a:t>
            </a:r>
            <a:endParaRPr lang="ko-KR" altLang="en-US" b="1" kern="0"/>
          </a:p>
          <a:p>
            <a:pPr latinLnBrk="0">
              <a:lnSpc>
                <a:spcPct val="150000"/>
              </a:lnSpc>
              <a:defRPr/>
            </a:pPr>
            <a:r>
              <a:rPr lang="ko-KR" altLang="en-US" sz="3600" b="1" kern="0"/>
              <a:t>신 임 교 원   멘 토 링</a:t>
            </a:r>
            <a:endParaRPr xmlns:mc="http://schemas.openxmlformats.org/markup-compatibility/2006" xmlns:hp="http://schemas.haansoft.com/office/presentation/8.0" lang="ko-KR" altLang="en-US" sz="8625" b="1" kern="0" mc:Ignorable="hp" hp:hslEmbossed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타원 3"/>
          <p:cNvSpPr/>
          <p:nvPr/>
        </p:nvSpPr>
        <p:spPr>
          <a:xfrm>
            <a:off x="987871" y="3106664"/>
            <a:ext cx="1800000" cy="347591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기    간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5" name="타원 4"/>
          <p:cNvSpPr/>
          <p:nvPr/>
        </p:nvSpPr>
        <p:spPr>
          <a:xfrm>
            <a:off x="992222" y="3537738"/>
            <a:ext cx="1800000" cy="326555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멘   토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1022700" y="3968823"/>
            <a:ext cx="1800000" cy="347591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멘   티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974801" y="4399883"/>
            <a:ext cx="1800000" cy="347592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매칭기준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970456" y="5170580"/>
            <a:ext cx="1800000" cy="347592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활동사항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975626" y="2999120"/>
            <a:ext cx="5197928" cy="3384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2025. 4. 1 ~ 2026. 2.28</a:t>
            </a:r>
            <a:endParaRPr lang="en-US" altLang="ko-KR" b="1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각 학부</a:t>
            </a:r>
            <a:r>
              <a:rPr lang="en-US" altLang="ko-KR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(</a:t>
            </a: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과</a:t>
            </a:r>
            <a:r>
              <a:rPr lang="en-US" altLang="ko-KR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)</a:t>
            </a: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별 우수교원</a:t>
            </a:r>
            <a:endParaRPr lang="ko-KR" altLang="en-US" b="1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2025</a:t>
            </a: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학년도 신임교원</a:t>
            </a:r>
            <a:endParaRPr lang="ko-KR" altLang="en-US" b="1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신임교원의 전공 등 고려하여 학과에서 매칭</a:t>
            </a:r>
            <a:endParaRPr lang="ko-KR" altLang="en-US" b="1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Font typeface="Arial"/>
              <a:buNone/>
              <a:defRPr/>
            </a:pPr>
            <a:endParaRPr lang="ko-KR" altLang="en-US" b="1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교수법 및 학생상담 노하우 공유</a:t>
            </a:r>
            <a:endParaRPr lang="ko-KR" altLang="en-US" b="1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대학시설 및 시스템 안내</a:t>
            </a:r>
            <a:endParaRPr lang="ko-KR" altLang="en-US" b="1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연구 및 사학협력분야 조언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08423" y="1379716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prstClr val="white"/>
              </a:solidFill>
            </a:endParaRPr>
          </a:p>
        </p:txBody>
      </p:sp>
      <p:sp>
        <p:nvSpPr>
          <p:cNvPr id="18" name="한쪽 모서리가 잘린 사각형 17"/>
          <p:cNvSpPr/>
          <p:nvPr/>
        </p:nvSpPr>
        <p:spPr>
          <a:xfrm flipH="1">
            <a:off x="741331" y="3250586"/>
            <a:ext cx="2144486" cy="720000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교육</a:t>
            </a:r>
            <a:endParaRPr lang="ko-KR" altLang="en-US" sz="1350" dirty="0">
              <a:solidFill>
                <a:prstClr val="white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68145" y="4021074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선배 교수님의 교수법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수업운영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학생상담 등에 대한 교육 노하우 공유를 통하여 신임교수님의 교수역량 향상 지원 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한쪽 모서리가 잘린 사각형 21"/>
          <p:cNvSpPr/>
          <p:nvPr/>
        </p:nvSpPr>
        <p:spPr>
          <a:xfrm flipH="1">
            <a:off x="3533960" y="3257731"/>
            <a:ext cx="2144486" cy="720000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대학적응</a:t>
            </a:r>
          </a:p>
        </p:txBody>
      </p:sp>
      <p:sp>
        <p:nvSpPr>
          <p:cNvPr id="26" name="한쪽 모서리가 잘린 사각형 25"/>
          <p:cNvSpPr/>
          <p:nvPr/>
        </p:nvSpPr>
        <p:spPr>
          <a:xfrm flipH="1">
            <a:off x="6326587" y="3264876"/>
            <a:ext cx="2144486" cy="720000"/>
          </a:xfrm>
          <a:prstGeom prst="snip1Rect">
            <a:avLst>
              <a:gd name="adj" fmla="val 34246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연구</a:t>
            </a:r>
          </a:p>
        </p:txBody>
      </p:sp>
      <p:sp>
        <p:nvSpPr>
          <p:cNvPr id="32" name="자유형 31"/>
          <p:cNvSpPr/>
          <p:nvPr/>
        </p:nvSpPr>
        <p:spPr>
          <a:xfrm>
            <a:off x="741332" y="3250585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A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33" name="자유형 32"/>
          <p:cNvSpPr/>
          <p:nvPr/>
        </p:nvSpPr>
        <p:spPr>
          <a:xfrm>
            <a:off x="3533960" y="3257731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B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34" name="자유형 33"/>
          <p:cNvSpPr/>
          <p:nvPr/>
        </p:nvSpPr>
        <p:spPr>
          <a:xfrm>
            <a:off x="6326588" y="3264876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C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C07DB17-F23D-45F9-A522-725ABC3406E0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 dirty="0">
                <a:solidFill>
                  <a:prstClr val="white"/>
                </a:solidFill>
              </a:rPr>
              <a:t>프로그램 소개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0D9F5CC-F24B-4D60-B3AF-BAAE6E73C3F0}"/>
              </a:ext>
            </a:extLst>
          </p:cNvPr>
          <p:cNvSpPr/>
          <p:nvPr/>
        </p:nvSpPr>
        <p:spPr>
          <a:xfrm>
            <a:off x="3626571" y="4031093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 시설 및 인프라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학부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과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사무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대학조직 및 체계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 문화 등에 대한 안내를 통한 대학생활 조기 적응 지원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25523F5-F8DB-46CE-AF28-6B874A8E2F44}"/>
              </a:ext>
            </a:extLst>
          </p:cNvPr>
          <p:cNvSpPr/>
          <p:nvPr/>
        </p:nvSpPr>
        <p:spPr>
          <a:xfrm>
            <a:off x="6453401" y="3984876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연구지원체계 및 연구운영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산학협력분야 정보 및 조언을 통한 신임교수님의 연구역량 향상 지원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B1492689-BB16-4557-86B8-AE578CE2A212}"/>
              </a:ext>
            </a:extLst>
          </p:cNvPr>
          <p:cNvSpPr/>
          <p:nvPr/>
        </p:nvSpPr>
        <p:spPr>
          <a:xfrm>
            <a:off x="2259324" y="1751161"/>
            <a:ext cx="1800000" cy="1080000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 </a:t>
            </a:r>
            <a:r>
              <a:rPr lang="ko-KR" altLang="en-US" b="1" dirty="0">
                <a:solidFill>
                  <a:prstClr val="white"/>
                </a:solidFill>
              </a:rPr>
              <a:t>경력교원</a:t>
            </a:r>
            <a:endParaRPr lang="en-US" altLang="ko-KR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Mentor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86417624-8363-44E1-AA21-1F9A87FAE34D}"/>
              </a:ext>
            </a:extLst>
          </p:cNvPr>
          <p:cNvSpPr/>
          <p:nvPr/>
        </p:nvSpPr>
        <p:spPr>
          <a:xfrm>
            <a:off x="4044774" y="2272736"/>
            <a:ext cx="1122858" cy="91975"/>
          </a:xfrm>
          <a:prstGeom prst="rect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prstClr val="white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0AA7C110-5255-4EF5-96E7-42B7BCFBB9C8}"/>
              </a:ext>
            </a:extLst>
          </p:cNvPr>
          <p:cNvSpPr/>
          <p:nvPr/>
        </p:nvSpPr>
        <p:spPr>
          <a:xfrm>
            <a:off x="5084677" y="1751161"/>
            <a:ext cx="1800000" cy="1080000"/>
          </a:xfrm>
          <a:prstGeom prst="ellipse">
            <a:avLst/>
          </a:pr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신임교원</a:t>
            </a:r>
            <a:endParaRPr lang="en-US" altLang="ko-KR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Mentee</a:t>
            </a:r>
          </a:p>
        </p:txBody>
      </p:sp>
    </p:spTree>
    <p:extLst>
      <p:ext uri="{BB962C8B-B14F-4D97-AF65-F5344CB8AC3E}">
        <p14:creationId xmlns:p14="http://schemas.microsoft.com/office/powerpoint/2010/main" val="244083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6" y="1389130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42" name="표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702391"/>
              </p:ext>
            </p:extLst>
          </p:nvPr>
        </p:nvGraphicFramePr>
        <p:xfrm>
          <a:off x="864477" y="2886285"/>
          <a:ext cx="7200001" cy="2632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879">
                  <a:extLst>
                    <a:ext uri="{9D8B030D-6E8A-4147-A177-3AD203B41FA5}">
                      <a16:colId xmlns:a16="http://schemas.microsoft.com/office/drawing/2014/main" val="175863196"/>
                    </a:ext>
                  </a:extLst>
                </a:gridCol>
                <a:gridCol w="1818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6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활동내용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 및 만족도조사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91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이메일 </a:t>
                      </a:r>
                      <a:r>
                        <a:rPr kumimoji="0" lang="ko-KR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자료 안내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학교 및  학부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과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소개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대학 시설 및 체계 소개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전산시스템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(LMS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안내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수업  노하우 전수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수업모니터링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필요시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학생상담 노하우 전수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연구 및 산학협력 조언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회 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(1page)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학년말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결과보고서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(1page)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만족도조사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온라인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직사각형 22">
            <a:extLst>
              <a:ext uri="{FF2B5EF4-FFF2-40B4-BE49-F238E27FC236}">
                <a16:creationId xmlns:a16="http://schemas.microsoft.com/office/drawing/2014/main" id="{DDDAA2D7-3235-4221-9DA1-1596253A706B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 dirty="0">
                <a:solidFill>
                  <a:prstClr val="white"/>
                </a:solidFill>
              </a:rPr>
              <a:t>프로그램 일정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4B225114-0F2F-4F9F-AA39-7B096F967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316541"/>
              </p:ext>
            </p:extLst>
          </p:nvPr>
        </p:nvGraphicFramePr>
        <p:xfrm>
          <a:off x="864478" y="1681676"/>
          <a:ext cx="7200000" cy="9728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0000">
                  <a:extLst>
                    <a:ext uri="{9D8B030D-6E8A-4147-A177-3AD203B41FA5}">
                      <a16:colId xmlns:a16="http://schemas.microsoft.com/office/drawing/2014/main" val="357064429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990726235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46261593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80180427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59193148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857953901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909953060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218482074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746597040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477307245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4107033243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3906216356"/>
                    </a:ext>
                  </a:extLst>
                </a:gridCol>
              </a:tblGrid>
              <a:tr h="452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5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6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7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10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11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12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391777"/>
                  </a:ext>
                </a:extLst>
              </a:tr>
              <a:tr h="5205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OT</a:t>
                      </a:r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멘토링 활동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결과보고 및</a:t>
                      </a:r>
                      <a:endParaRPr lang="en-US" altLang="ko-KR" sz="1100" dirty="0"/>
                    </a:p>
                    <a:p>
                      <a:pPr algn="ctr" latinLnBrk="1"/>
                      <a:r>
                        <a:rPr lang="ko-KR" altLang="en-US" sz="1100" dirty="0"/>
                        <a:t>만족도조사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3412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18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6" y="1389130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DDAA2D7-3235-4221-9DA1-1596253A706B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프로그램 지원 사항</a:t>
            </a:r>
            <a:endParaRPr kumimoji="0" lang="ko-KR" altLang="en-US" sz="33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F119150F-0AE5-4662-A733-5E9649BA2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288355"/>
              </p:ext>
            </p:extLst>
          </p:nvPr>
        </p:nvGraphicFramePr>
        <p:xfrm>
          <a:off x="913087" y="1739715"/>
          <a:ext cx="7380000" cy="3610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11389315"/>
                    </a:ext>
                  </a:extLst>
                </a:gridCol>
                <a:gridCol w="1664513">
                  <a:extLst>
                    <a:ext uri="{9D8B030D-6E8A-4147-A177-3AD203B41FA5}">
                      <a16:colId xmlns:a16="http://schemas.microsoft.com/office/drawing/2014/main" val="511288319"/>
                    </a:ext>
                  </a:extLst>
                </a:gridCol>
                <a:gridCol w="2475487">
                  <a:extLst>
                    <a:ext uri="{9D8B030D-6E8A-4147-A177-3AD203B41FA5}">
                      <a16:colId xmlns:a16="http://schemas.microsoft.com/office/drawing/2014/main" val="936529784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243183889"/>
                    </a:ext>
                  </a:extLst>
                </a:gridCol>
              </a:tblGrid>
              <a:tr h="3917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구분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식대 지원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멘토교원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999511"/>
                  </a:ext>
                </a:extLst>
              </a:tr>
              <a:tr h="13623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지원사항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이메일 자료 인내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회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인당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점심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저녁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최대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교원업적평가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교육영역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+5</a:t>
                      </a: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975725"/>
                  </a:ext>
                </a:extLst>
              </a:tr>
              <a:tr h="18560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비고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양식 첨부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 양식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최종보고서 양식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신임교원 멘토링 일지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첨부양식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카드영수증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★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학부사무실</a:t>
                      </a: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『</a:t>
                      </a: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혁신카드</a:t>
                      </a: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』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사용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멘토링일지와 카드영수증을 학부사무실 통하여 교수학습센터 담당자에게 </a:t>
                      </a:r>
                      <a:r>
                        <a:rPr kumimoji="0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제출하여주시면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됩니다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결과보고서와 설문조사 완료하신 후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교수학습센터에서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교무팀으로 명단 일괄 제출합니다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10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09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625037" y="380513"/>
            <a:ext cx="22139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>
                <a:solidFill>
                  <a:prstClr val="white"/>
                </a:solidFill>
              </a:rPr>
              <a:t>양식 작성방법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0A3D0E-1BA4-4BF2-9D8F-DEED1051F9B9}"/>
              </a:ext>
            </a:extLst>
          </p:cNvPr>
          <p:cNvSpPr txBox="1"/>
          <p:nvPr/>
        </p:nvSpPr>
        <p:spPr>
          <a:xfrm>
            <a:off x="1282920" y="1957016"/>
            <a:ext cx="7007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 err="1">
                <a:solidFill>
                  <a:schemeClr val="bg1"/>
                </a:solidFill>
              </a:rPr>
              <a:t>학부과</a:t>
            </a:r>
            <a:r>
              <a:rPr lang="ko-KR" altLang="en-US" sz="1600" dirty="0">
                <a:solidFill>
                  <a:schemeClr val="bg1"/>
                </a:solidFill>
              </a:rPr>
              <a:t> 사무실에서 </a:t>
            </a:r>
            <a:r>
              <a:rPr lang="en-US" altLang="ko-KR" sz="1600" dirty="0">
                <a:solidFill>
                  <a:schemeClr val="bg1"/>
                </a:solidFill>
              </a:rPr>
              <a:t>“</a:t>
            </a:r>
            <a:r>
              <a:rPr lang="ko-KR" altLang="en-US" sz="1600" dirty="0">
                <a:solidFill>
                  <a:schemeClr val="bg1"/>
                </a:solidFill>
              </a:rPr>
              <a:t>혁신카드</a:t>
            </a:r>
            <a:r>
              <a:rPr lang="en-US" altLang="ko-KR" sz="1600" dirty="0">
                <a:solidFill>
                  <a:schemeClr val="bg1"/>
                </a:solidFill>
              </a:rPr>
              <a:t>＂</a:t>
            </a:r>
            <a:r>
              <a:rPr lang="ko-KR" altLang="en-US" sz="1600" dirty="0">
                <a:solidFill>
                  <a:schemeClr val="bg1"/>
                </a:solidFill>
              </a:rPr>
              <a:t>를 불출하시어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활동비</a:t>
            </a:r>
            <a:r>
              <a:rPr lang="en-US" altLang="ko-KR" sz="1600" dirty="0">
                <a:solidFill>
                  <a:schemeClr val="bg1"/>
                </a:solidFill>
              </a:rPr>
              <a:t>(</a:t>
            </a:r>
            <a:r>
              <a:rPr lang="ko-KR" altLang="en-US" sz="1600" dirty="0">
                <a:solidFill>
                  <a:schemeClr val="bg1"/>
                </a:solidFill>
              </a:rPr>
              <a:t>식대</a:t>
            </a:r>
            <a:r>
              <a:rPr lang="en-US" altLang="ko-KR" sz="1600" dirty="0">
                <a:solidFill>
                  <a:schemeClr val="bg1"/>
                </a:solidFill>
              </a:rPr>
              <a:t>)</a:t>
            </a:r>
            <a:r>
              <a:rPr lang="ko-KR" altLang="en-US" sz="1600" dirty="0">
                <a:solidFill>
                  <a:schemeClr val="bg1"/>
                </a:solidFill>
              </a:rPr>
              <a:t>로 사용하시고 카드영수증과 활동일지를 간단히 작성하여 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교수학습센터 담당자에게 제출하여 주시면 됩니다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FD57F9-7F54-453D-B388-903631173761}"/>
              </a:ext>
            </a:extLst>
          </p:cNvPr>
          <p:cNvSpPr txBox="1"/>
          <p:nvPr/>
        </p:nvSpPr>
        <p:spPr>
          <a:xfrm>
            <a:off x="1282919" y="4447604"/>
            <a:ext cx="6755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학년말 멘토링 종료 후 간단하게 작성하시어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교수학습센터 담당자에게 제출하여 주시면 됩니다</a:t>
            </a:r>
            <a:r>
              <a:rPr lang="en-US" altLang="ko-KR" sz="1600" dirty="0">
                <a:solidFill>
                  <a:schemeClr val="bg1"/>
                </a:solidFill>
              </a:rPr>
              <a:t>.</a:t>
            </a:r>
            <a:r>
              <a:rPr lang="ko-KR" altLang="en-US" sz="1600" dirty="0">
                <a:solidFill>
                  <a:schemeClr val="bg1"/>
                </a:solidFill>
              </a:rPr>
              <a:t> 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만족도 조사는 온라인으로 </a:t>
            </a:r>
            <a:r>
              <a:rPr lang="ko-KR" altLang="en-US" sz="1600" dirty="0" err="1">
                <a:solidFill>
                  <a:schemeClr val="bg1"/>
                </a:solidFill>
              </a:rPr>
              <a:t>실시예정입니다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6AA15-44FD-98E4-1F2F-4034A57EC075}"/>
              </a:ext>
            </a:extLst>
          </p:cNvPr>
          <p:cNvSpPr txBox="1"/>
          <p:nvPr/>
        </p:nvSpPr>
        <p:spPr>
          <a:xfrm>
            <a:off x="733263" y="1191789"/>
            <a:ext cx="3377184" cy="46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chemeClr val="bg1"/>
                </a:solidFill>
              </a:rPr>
              <a:t>1. </a:t>
            </a:r>
            <a:r>
              <a:rPr lang="ko-KR" altLang="en-US" dirty="0">
                <a:solidFill>
                  <a:schemeClr val="bg1"/>
                </a:solidFill>
              </a:rPr>
              <a:t>신임교원 멘토링 활동일지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B64E24-543A-7C6F-302D-83011F506964}"/>
              </a:ext>
            </a:extLst>
          </p:cNvPr>
          <p:cNvSpPr txBox="1"/>
          <p:nvPr/>
        </p:nvSpPr>
        <p:spPr>
          <a:xfrm>
            <a:off x="804041" y="3732436"/>
            <a:ext cx="3377184" cy="46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chemeClr val="bg1"/>
                </a:solidFill>
              </a:rPr>
              <a:t>2.</a:t>
            </a:r>
            <a:r>
              <a:rPr lang="ko-KR" altLang="en-US" dirty="0">
                <a:solidFill>
                  <a:schemeClr val="bg1"/>
                </a:solidFill>
              </a:rPr>
              <a:t>신임교원 멘토링 최종보고서</a:t>
            </a:r>
          </a:p>
        </p:txBody>
      </p:sp>
    </p:spTree>
    <p:extLst>
      <p:ext uri="{BB962C8B-B14F-4D97-AF65-F5344CB8AC3E}">
        <p14:creationId xmlns:p14="http://schemas.microsoft.com/office/powerpoint/2010/main" val="195547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5" y="1435894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504BC1-CAAB-4225-97F1-347D640D7FEC}"/>
              </a:ext>
            </a:extLst>
          </p:cNvPr>
          <p:cNvSpPr txBox="1"/>
          <p:nvPr/>
        </p:nvSpPr>
        <p:spPr>
          <a:xfrm>
            <a:off x="966952" y="4128482"/>
            <a:ext cx="7210096" cy="1293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기타 문의사항은 교수학습센터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담당 직원에게 연락주시면 안내하여 드리겠습니다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내선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271  </a:t>
            </a:r>
            <a:r>
              <a:rPr lang="ko-KR" altLang="en-US" dirty="0"/>
              <a:t>이메일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ko-KR" u="sng" dirty="0"/>
              <a:t>jmhyun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kau.ac.kr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73249D9-FD6C-4536-9104-958BD6B761BE}"/>
              </a:ext>
            </a:extLst>
          </p:cNvPr>
          <p:cNvSpPr/>
          <p:nvPr/>
        </p:nvSpPr>
        <p:spPr>
          <a:xfrm>
            <a:off x="857250" y="2207132"/>
            <a:ext cx="7429499" cy="1326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6000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3470266278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30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259</ep:Words>
  <ep:PresentationFormat>화면 슬라이드 쇼(4:3)</ep:PresentationFormat>
  <ep:Paragraphs>47</ep:Paragraphs>
  <ep:Slides>7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ep:HeadingPairs>
  <ep:TitlesOfParts>
    <vt:vector size="8" baseType="lpstr">
      <vt:lpstr>30_Office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2021-02-17T03:39:01.000</dcterms:created>
  <dc:creator>조현석</dc:creator>
  <cp:lastModifiedBy>user</cp:lastModifiedBy>
  <dcterms:modified xsi:type="dcterms:W3CDTF">2025-03-04T00:32:28.039</dcterms:modified>
  <cp:revision>13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